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686" r:id="rId4"/>
    <p:sldId id="642" r:id="rId5"/>
    <p:sldId id="723" r:id="rId6"/>
    <p:sldId id="724" r:id="rId7"/>
    <p:sldId id="725" r:id="rId8"/>
    <p:sldId id="726" r:id="rId9"/>
    <p:sldId id="303" r:id="rId10"/>
    <p:sldId id="727" r:id="rId11"/>
    <p:sldId id="728" r:id="rId12"/>
    <p:sldId id="730" r:id="rId13"/>
    <p:sldId id="729" r:id="rId14"/>
    <p:sldId id="742" r:id="rId15"/>
    <p:sldId id="764" r:id="rId16"/>
    <p:sldId id="711" r:id="rId17"/>
    <p:sldId id="718" r:id="rId18"/>
    <p:sldId id="687" r:id="rId19"/>
    <p:sldId id="689" r:id="rId20"/>
    <p:sldId id="731" r:id="rId21"/>
    <p:sldId id="714" r:id="rId22"/>
    <p:sldId id="740" r:id="rId23"/>
    <p:sldId id="732" r:id="rId24"/>
    <p:sldId id="734" r:id="rId25"/>
    <p:sldId id="735" r:id="rId26"/>
    <p:sldId id="741" r:id="rId27"/>
    <p:sldId id="698" r:id="rId28"/>
    <p:sldId id="706" r:id="rId29"/>
    <p:sldId id="713" r:id="rId30"/>
    <p:sldId id="738" r:id="rId31"/>
    <p:sldId id="765" r:id="rId32"/>
    <p:sldId id="702" r:id="rId33"/>
    <p:sldId id="288" r:id="rId34"/>
    <p:sldId id="643" r:id="rId35"/>
    <p:sldId id="744" r:id="rId36"/>
    <p:sldId id="743" r:id="rId37"/>
    <p:sldId id="746" r:id="rId38"/>
    <p:sldId id="745" r:id="rId39"/>
    <p:sldId id="644" r:id="rId40"/>
    <p:sldId id="747" r:id="rId41"/>
    <p:sldId id="748" r:id="rId42"/>
    <p:sldId id="749" r:id="rId43"/>
    <p:sldId id="750" r:id="rId44"/>
    <p:sldId id="751" r:id="rId45"/>
    <p:sldId id="752" r:id="rId46"/>
    <p:sldId id="753" r:id="rId47"/>
    <p:sldId id="754" r:id="rId48"/>
    <p:sldId id="755" r:id="rId49"/>
    <p:sldId id="756" r:id="rId50"/>
    <p:sldId id="757" r:id="rId51"/>
    <p:sldId id="758" r:id="rId52"/>
    <p:sldId id="759" r:id="rId53"/>
    <p:sldId id="760" r:id="rId54"/>
    <p:sldId id="761" r:id="rId55"/>
    <p:sldId id="762" r:id="rId56"/>
    <p:sldId id="763" r:id="rId57"/>
    <p:sldId id="30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7"/>
    <p:restoredTop sz="92517"/>
  </p:normalViewPr>
  <p:slideViewPr>
    <p:cSldViewPr snapToGrid="0" snapToObjects="1">
      <p:cViewPr varScale="1">
        <p:scale>
          <a:sx n="137" d="100"/>
          <a:sy n="137" d="100"/>
        </p:scale>
        <p:origin x="29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FINAL_New!$F$18</c:f>
              <c:strCache>
                <c:ptCount val="1"/>
                <c:pt idx="0">
                  <c:v>Mapped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FINAL_New!$F$19:$F$24</c:f>
              <c:numCache>
                <c:formatCode>General</c:formatCode>
                <c:ptCount val="6"/>
                <c:pt idx="0">
                  <c:v>18306460</c:v>
                </c:pt>
                <c:pt idx="1">
                  <c:v>16637403</c:v>
                </c:pt>
                <c:pt idx="2">
                  <c:v>15264291</c:v>
                </c:pt>
                <c:pt idx="3">
                  <c:v>15302917</c:v>
                </c:pt>
                <c:pt idx="4">
                  <c:v>19518271</c:v>
                </c:pt>
                <c:pt idx="5">
                  <c:v>15188160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6D-4B43-A181-8176EB26F44D}"/>
            </c:ext>
          </c:extLst>
        </c:ser>
        <c:ser>
          <c:idx val="1"/>
          <c:order val="1"/>
          <c:tx>
            <c:strRef>
              <c:f>FINAL_New!$G$18</c:f>
              <c:strCache>
                <c:ptCount val="1"/>
                <c:pt idx="0">
                  <c:v>Exon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FINAL_New!$G$19:$G$24</c:f>
              <c:numCache>
                <c:formatCode>General</c:formatCode>
                <c:ptCount val="6"/>
                <c:pt idx="0">
                  <c:v>17649079</c:v>
                </c:pt>
                <c:pt idx="1">
                  <c:v>12881944</c:v>
                </c:pt>
                <c:pt idx="2">
                  <c:v>14459146</c:v>
                </c:pt>
                <c:pt idx="3">
                  <c:v>12637800</c:v>
                </c:pt>
                <c:pt idx="4">
                  <c:v>18584997</c:v>
                </c:pt>
                <c:pt idx="5">
                  <c:v>16309138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6D-4B43-A181-8176EB26F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1656144"/>
        <c:axId val="-141654368"/>
      </c:barChart>
      <c:catAx>
        <c:axId val="-14165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4368"/>
        <c:crosses val="autoZero"/>
        <c:auto val="1"/>
        <c:lblAlgn val="ctr"/>
        <c:lblOffset val="100"/>
        <c:noMultiLvlLbl val="0"/>
      </c:catAx>
      <c:valAx>
        <c:axId val="-141654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Filtered Mapped 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614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FINAL_New!$P$20</c:f>
              <c:strCache>
                <c:ptCount val="1"/>
                <c:pt idx="0">
                  <c:v>Overall Specificity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FINAL_New!$R$21:$R$26</c:f>
                <c:numCache>
                  <c:formatCode>General</c:formatCode>
                  <c:ptCount val="6"/>
                  <c:pt idx="0">
                    <c:v>4.4705406863738001E-2</c:v>
                  </c:pt>
                  <c:pt idx="1">
                    <c:v>4.0775021208971897E-2</c:v>
                  </c:pt>
                  <c:pt idx="2">
                    <c:v>4.2705727470211501E-2</c:v>
                  </c:pt>
                  <c:pt idx="3">
                    <c:v>4.1362467541545198E-2</c:v>
                  </c:pt>
                  <c:pt idx="4">
                    <c:v>4.4160201691886398E-2</c:v>
                  </c:pt>
                  <c:pt idx="5">
                    <c:v>4.5732621255321598E-2</c:v>
                  </c:pt>
                </c:numCache>
              </c:numRef>
            </c:plus>
            <c:minus>
              <c:numRef>
                <c:f>FINAL_New!$Q$21:$Q$26</c:f>
                <c:numCache>
                  <c:formatCode>General</c:formatCode>
                  <c:ptCount val="6"/>
                  <c:pt idx="0">
                    <c:v>3.5883928759905398E-2</c:v>
                  </c:pt>
                  <c:pt idx="1">
                    <c:v>3.2529107097118398E-2</c:v>
                  </c:pt>
                  <c:pt idx="2">
                    <c:v>3.4729496457626997E-2</c:v>
                  </c:pt>
                  <c:pt idx="3">
                    <c:v>3.2950478686713698E-2</c:v>
                  </c:pt>
                  <c:pt idx="4">
                    <c:v>3.5728641438314397E-2</c:v>
                  </c:pt>
                  <c:pt idx="5">
                    <c:v>3.7518773832599897E-2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FINAL_New!$O$21:$O$26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FINAL_New!$P$21:$P$26</c:f>
              <c:numCache>
                <c:formatCode>General</c:formatCode>
                <c:ptCount val="6"/>
                <c:pt idx="0">
                  <c:v>0.37870804829264298</c:v>
                </c:pt>
                <c:pt idx="1">
                  <c:v>0.33319090696687798</c:v>
                </c:pt>
                <c:pt idx="2">
                  <c:v>0.38073981821146702</c:v>
                </c:pt>
                <c:pt idx="3">
                  <c:v>0.34474770278801398</c:v>
                </c:pt>
                <c:pt idx="4">
                  <c:v>0.37862298320448501</c:v>
                </c:pt>
                <c:pt idx="5">
                  <c:v>0.40683035732144401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C14E-BC82-A35D7526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1982224"/>
        <c:axId val="-141979904"/>
      </c:barChart>
      <c:catAx>
        <c:axId val="-14198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79904"/>
        <c:crosses val="autoZero"/>
        <c:auto val="1"/>
        <c:lblAlgn val="ctr"/>
        <c:lblOffset val="100"/>
        <c:noMultiLvlLbl val="0"/>
      </c:catAx>
      <c:valAx>
        <c:axId val="-141979904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8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2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iff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 fontScale="90000"/>
          </a:bodyPr>
          <a:lstStyle/>
          <a:p>
            <a:r>
              <a:rPr lang="en-US" dirty="0"/>
              <a:t>Capture Methods, </a:t>
            </a:r>
            <a:r>
              <a:rPr lang="en-US" dirty="0" err="1"/>
              <a:t>PoolSeq</a:t>
            </a:r>
            <a:r>
              <a:rPr lang="en-US" dirty="0"/>
              <a:t>, and Low-Coverage Whole Genome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URI 4/10/2019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9219A-996B-F140-BA15-4CC3196F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" y="1015896"/>
            <a:ext cx="10804155" cy="5503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BFD07-627A-1F4C-B4E7-9956389D7505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247201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4EE3A-752B-6940-A91E-0BE48A38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5" y="831984"/>
            <a:ext cx="6979203" cy="5998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6241EC-F03C-DD46-9259-03A5507B343B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79474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1382C-B31A-4549-95B6-D41D1B9E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9" y="923854"/>
            <a:ext cx="7650395" cy="5697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76F239-BE09-6648-9038-D6CDED464FB4}"/>
              </a:ext>
            </a:extLst>
          </p:cNvPr>
          <p:cNvSpPr/>
          <p:nvPr/>
        </p:nvSpPr>
        <p:spPr>
          <a:xfrm>
            <a:off x="9070599" y="6486359"/>
            <a:ext cx="190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Suchan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48820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D1197-E181-AA4B-8387-3AE408AC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5" y="942119"/>
            <a:ext cx="7916718" cy="5577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7BEE88-E301-FF40-8071-DA00EA127D42}"/>
              </a:ext>
            </a:extLst>
          </p:cNvPr>
          <p:cNvSpPr/>
          <p:nvPr/>
        </p:nvSpPr>
        <p:spPr>
          <a:xfrm>
            <a:off x="9070599" y="6486359"/>
            <a:ext cx="190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Schmid</a:t>
            </a:r>
            <a:r>
              <a:rPr lang="en-US" dirty="0">
                <a:solidFill>
                  <a:schemeClr val="bg1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4714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84508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CFCE1-9333-5D4D-806A-507D949C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48" y="2706360"/>
            <a:ext cx="5903685" cy="398520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5AC5A-D0EA-C345-8821-0EB71F9A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0" y="808893"/>
            <a:ext cx="5095346" cy="2274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81B6-452A-5D41-ABD7-25CBA446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23" y="3382959"/>
            <a:ext cx="3466517" cy="3136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8B6B5-BF26-BB4D-BC48-18174258E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997" y="801360"/>
            <a:ext cx="2897610" cy="17385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7F730A-2F63-9848-AD22-78FF26228243}"/>
              </a:ext>
            </a:extLst>
          </p:cNvPr>
          <p:cNvSpPr/>
          <p:nvPr/>
        </p:nvSpPr>
        <p:spPr>
          <a:xfrm>
            <a:off x="67230" y="6536862"/>
            <a:ext cx="216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Schweizer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17873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exome capture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825"/>
          <a:stretch/>
        </p:blipFill>
        <p:spPr>
          <a:xfrm>
            <a:off x="10995202" y="717780"/>
            <a:ext cx="1084735" cy="1784120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5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36" grpId="0" animBg="1"/>
      <p:bldP spid="238" grpId="0" animBg="1"/>
      <p:bldP spid="240" grpId="0" animBg="1"/>
      <p:bldP spid="2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Expressed exome capture sequencing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88"/>
          <a:stretch/>
        </p:blipFill>
        <p:spPr>
          <a:xfrm>
            <a:off x="10995202" y="717780"/>
            <a:ext cx="1084735" cy="2037143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453" y="2510812"/>
            <a:ext cx="1940441" cy="2588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88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2218120"/>
            <a:ext cx="7143402" cy="27686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Use expressed mRNA to probe the exome</a:t>
            </a:r>
          </a:p>
          <a:p>
            <a:pPr lvl="1"/>
            <a:r>
              <a:rPr lang="en-US" sz="2800" dirty="0"/>
              <a:t>Remove the need for a previously sequenced transcriptome</a:t>
            </a:r>
          </a:p>
          <a:p>
            <a:pPr lvl="1"/>
            <a:r>
              <a:rPr lang="en-US" sz="2800" dirty="0"/>
              <a:t>Remove the cost and time associated with probe 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72" y="2218120"/>
            <a:ext cx="3086100" cy="2768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43542" y="4059591"/>
            <a:ext cx="78828" cy="220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14750" y="3957143"/>
            <a:ext cx="758952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b="1" dirty="0"/>
              <a:t>EecSeq!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471"/>
          <a:stretch/>
        </p:blipFill>
        <p:spPr>
          <a:xfrm>
            <a:off x="10995202" y="717780"/>
            <a:ext cx="1084735" cy="229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EecSeq: Proof of Concept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962494"/>
            <a:ext cx="7143402" cy="5867680"/>
          </a:xfrm>
        </p:spPr>
        <p:txBody>
          <a:bodyPr anchor="t">
            <a:normAutofit/>
          </a:bodyPr>
          <a:lstStyle/>
          <a:p>
            <a:r>
              <a:rPr lang="en-US" dirty="0"/>
              <a:t>Simple heat shock exposure </a:t>
            </a:r>
          </a:p>
          <a:p>
            <a:pPr lvl="1"/>
            <a:r>
              <a:rPr lang="en-US" dirty="0"/>
              <a:t>4 exposed individuals at 36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for 1 hour</a:t>
            </a:r>
          </a:p>
          <a:p>
            <a:pPr lvl="1"/>
            <a:r>
              <a:rPr lang="en-US" dirty="0"/>
              <a:t>4 control individuals at ambient (12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 for 1 hour)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304529" y="2626866"/>
            <a:ext cx="7128511" cy="3200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3837" r="18059" b="17701"/>
          <a:stretch/>
        </p:blipFill>
        <p:spPr>
          <a:xfrm>
            <a:off x="7911280" y="3187609"/>
            <a:ext cx="2631212" cy="341478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0262" y="833344"/>
            <a:ext cx="1473247" cy="196553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062"/>
          <a:stretch/>
        </p:blipFill>
        <p:spPr>
          <a:xfrm>
            <a:off x="10995202" y="717780"/>
            <a:ext cx="1084735" cy="2564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6476" y="4566116"/>
            <a:ext cx="646878" cy="863034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4675" y="4566116"/>
            <a:ext cx="646878" cy="8630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1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3"/>
            <a:ext cx="10266137" cy="570225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 brief guide to multiple population genomic methods</a:t>
            </a:r>
          </a:p>
          <a:p>
            <a:pPr lvl="1"/>
            <a:r>
              <a:rPr lang="en-US" dirty="0"/>
              <a:t>Targeted Capture Methods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3"/>
            <a:r>
              <a:rPr lang="en-US" dirty="0"/>
              <a:t>Expressed Exome Capture (EecSeq)</a:t>
            </a:r>
          </a:p>
          <a:p>
            <a:pPr lvl="1"/>
            <a:r>
              <a:rPr lang="en-US" dirty="0"/>
              <a:t>Pooled Sequencing (</a:t>
            </a:r>
            <a:r>
              <a:rPr lang="en-US" dirty="0" err="1"/>
              <a:t>PoolSeq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Low Coverage Whole Genome Sequencing (</a:t>
            </a:r>
            <a:r>
              <a:rPr lang="en-US" dirty="0" err="1"/>
              <a:t>lcWGS</a:t>
            </a:r>
            <a:r>
              <a:rPr lang="en-US" dirty="0"/>
              <a:t>)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pPr lvl="1"/>
            <a:r>
              <a:rPr lang="en-US" sz="2800" dirty="0"/>
              <a:t>EecSeq data</a:t>
            </a:r>
          </a:p>
          <a:p>
            <a:pPr lvl="1"/>
            <a:r>
              <a:rPr lang="en-US" sz="2800" dirty="0" err="1"/>
              <a:t>lcWGS</a:t>
            </a:r>
            <a:r>
              <a:rPr lang="en-US" sz="2800" dirty="0"/>
              <a:t> and genotype-likelihood based analyses</a:t>
            </a:r>
          </a:p>
          <a:p>
            <a:endParaRPr lang="en-US" sz="3200" dirty="0"/>
          </a:p>
          <a:p>
            <a:r>
              <a:rPr lang="en-US" sz="3200" dirty="0"/>
              <a:t>~ 30 mins for 1-on-1 final project consultations</a:t>
            </a:r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ounded Rectangle 475"/>
          <p:cNvSpPr/>
          <p:nvPr/>
        </p:nvSpPr>
        <p:spPr>
          <a:xfrm>
            <a:off x="8982485" y="5321482"/>
            <a:ext cx="2969261" cy="1420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2" name="Straight Arrow Connector 331"/>
          <p:cNvCxnSpPr>
            <a:endCxn id="310" idx="0"/>
          </p:cNvCxnSpPr>
          <p:nvPr/>
        </p:nvCxnSpPr>
        <p:spPr>
          <a:xfrm flipH="1" flipV="1">
            <a:off x="1803573" y="4620874"/>
            <a:ext cx="2337" cy="46548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H="1" flipV="1">
            <a:off x="6074219" y="2182380"/>
            <a:ext cx="150" cy="55797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875748" y="706583"/>
            <a:ext cx="1813575" cy="836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35554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DNA extraction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74" name="Straight Arrow Connector 173"/>
          <p:cNvCxnSpPr>
            <a:endCxn id="173" idx="0"/>
          </p:cNvCxnSpPr>
          <p:nvPr/>
        </p:nvCxnSpPr>
        <p:spPr>
          <a:xfrm flipV="1">
            <a:off x="1747541" y="1392205"/>
            <a:ext cx="0" cy="56978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493811" y="1392205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Shotgun library preparation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82461" y="1852710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175" name="Straight Arrow Connector 174"/>
          <p:cNvCxnSpPr>
            <a:endCxn id="61" idx="1"/>
          </p:cNvCxnSpPr>
          <p:nvPr/>
        </p:nvCxnSpPr>
        <p:spPr>
          <a:xfrm flipV="1">
            <a:off x="1955278" y="1991210"/>
            <a:ext cx="527183" cy="8690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61" idx="1"/>
          </p:cNvCxnSpPr>
          <p:nvPr/>
        </p:nvCxnSpPr>
        <p:spPr>
          <a:xfrm flipV="1">
            <a:off x="2318701" y="1991210"/>
            <a:ext cx="163760" cy="38337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65526" y="364530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Non-target loci</a:t>
            </a:r>
          </a:p>
        </p:txBody>
      </p:sp>
      <p:cxnSp>
        <p:nvCxnSpPr>
          <p:cNvPr id="178" name="Straight Arrow Connector 177"/>
          <p:cNvCxnSpPr>
            <a:endCxn id="177" idx="0"/>
          </p:cNvCxnSpPr>
          <p:nvPr/>
        </p:nvCxnSpPr>
        <p:spPr>
          <a:xfrm flipH="1">
            <a:off x="641801" y="3240620"/>
            <a:ext cx="320532" cy="40468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4653318" y="3267613"/>
            <a:ext cx="400545" cy="29607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7421924" y="706583"/>
            <a:ext cx="1813575" cy="836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7681730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RNA extraction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10489229" y="1043894"/>
            <a:ext cx="1" cy="85498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9235499" y="1264549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mRNA library preparation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0783416" y="1715825"/>
            <a:ext cx="12521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Custom Adapters</a:t>
            </a:r>
          </a:p>
        </p:txBody>
      </p:sp>
      <p:cxnSp>
        <p:nvCxnSpPr>
          <p:cNvPr id="202" name="Straight Arrow Connector 201"/>
          <p:cNvCxnSpPr>
            <a:endCxn id="201" idx="2"/>
          </p:cNvCxnSpPr>
          <p:nvPr/>
        </p:nvCxnSpPr>
        <p:spPr>
          <a:xfrm flipV="1">
            <a:off x="10623010" y="1992824"/>
            <a:ext cx="786464" cy="35151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201" idx="2"/>
          </p:cNvCxnSpPr>
          <p:nvPr/>
        </p:nvCxnSpPr>
        <p:spPr>
          <a:xfrm flipH="1" flipV="1">
            <a:off x="11409474" y="1992824"/>
            <a:ext cx="262716" cy="33995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051662" y="4015135"/>
            <a:ext cx="1638029" cy="752953"/>
            <a:chOff x="10051662" y="4015135"/>
            <a:chExt cx="1638029" cy="752953"/>
          </a:xfrm>
        </p:grpSpPr>
        <p:sp>
          <p:nvSpPr>
            <p:cNvPr id="218" name="TextBox 217"/>
            <p:cNvSpPr txBox="1"/>
            <p:nvPr/>
          </p:nvSpPr>
          <p:spPr>
            <a:xfrm>
              <a:off x="10051662" y="4121757"/>
              <a:ext cx="1638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Saved for transcriptome sequencing</a:t>
              </a: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1361078" y="4015135"/>
              <a:ext cx="196959" cy="743354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1416542" y="4356782"/>
              <a:ext cx="86032" cy="332426"/>
            </a:xfrm>
            <a:prstGeom prst="rect">
              <a:avLst/>
            </a:prstGeom>
          </p:spPr>
        </p:pic>
      </p:grpSp>
      <p:cxnSp>
        <p:nvCxnSpPr>
          <p:cNvPr id="217" name="Straight Arrow Connector 216"/>
          <p:cNvCxnSpPr/>
          <p:nvPr/>
        </p:nvCxnSpPr>
        <p:spPr>
          <a:xfrm>
            <a:off x="11452255" y="3233417"/>
            <a:ext cx="0" cy="87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0109230" y="3625447"/>
            <a:ext cx="1027561" cy="4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10422832" y="3350357"/>
            <a:ext cx="137035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DSN Normalization</a:t>
            </a: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9263444" y="3654902"/>
            <a:ext cx="114995" cy="7358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687736" y="3259950"/>
            <a:ext cx="137035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Adapter removal and biotin labeling</a:t>
            </a:r>
          </a:p>
        </p:txBody>
      </p:sp>
      <p:cxnSp>
        <p:nvCxnSpPr>
          <p:cNvPr id="244" name="Straight Arrow Connector 243"/>
          <p:cNvCxnSpPr>
            <a:endCxn id="255" idx="3"/>
          </p:cNvCxnSpPr>
          <p:nvPr/>
        </p:nvCxnSpPr>
        <p:spPr>
          <a:xfrm flipH="1">
            <a:off x="3644582" y="2401615"/>
            <a:ext cx="1221824" cy="29883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endCxn id="254" idx="0"/>
          </p:cNvCxnSpPr>
          <p:nvPr/>
        </p:nvCxnSpPr>
        <p:spPr>
          <a:xfrm>
            <a:off x="6927134" y="2838684"/>
            <a:ext cx="1490248" cy="123001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5258554" y="2136102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Hybridization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1005428" y="4620874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Exome capture</a:t>
            </a:r>
          </a:p>
        </p:txBody>
      </p:sp>
      <p:cxnSp>
        <p:nvCxnSpPr>
          <p:cNvPr id="337" name="Straight Arrow Connector 336"/>
          <p:cNvCxnSpPr/>
          <p:nvPr/>
        </p:nvCxnSpPr>
        <p:spPr>
          <a:xfrm flipV="1">
            <a:off x="2918281" y="3861987"/>
            <a:ext cx="1941898" cy="631659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>
            <a:off x="3316210" y="6162216"/>
            <a:ext cx="142874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3554568" y="5888665"/>
            <a:ext cx="972783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Wash and elution</a:t>
            </a:r>
          </a:p>
        </p:txBody>
      </p:sp>
      <p:cxnSp>
        <p:nvCxnSpPr>
          <p:cNvPr id="372" name="Straight Arrow Connector 371"/>
          <p:cNvCxnSpPr/>
          <p:nvPr/>
        </p:nvCxnSpPr>
        <p:spPr>
          <a:xfrm>
            <a:off x="7274142" y="6147224"/>
            <a:ext cx="152559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/>
          <p:cNvSpPr txBox="1"/>
          <p:nvPr/>
        </p:nvSpPr>
        <p:spPr>
          <a:xfrm>
            <a:off x="7483959" y="5883631"/>
            <a:ext cx="1065761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PCR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Enrichment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3059322" y="4882647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Streptavidin bead</a:t>
            </a:r>
          </a:p>
        </p:txBody>
      </p:sp>
      <p:cxnSp>
        <p:nvCxnSpPr>
          <p:cNvPr id="375" name="Straight Arrow Connector 374"/>
          <p:cNvCxnSpPr>
            <a:endCxn id="374" idx="1"/>
          </p:cNvCxnSpPr>
          <p:nvPr/>
        </p:nvCxnSpPr>
        <p:spPr>
          <a:xfrm flipV="1">
            <a:off x="2852921" y="5021147"/>
            <a:ext cx="206401" cy="18135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" name="Group 473"/>
          <p:cNvGrpSpPr/>
          <p:nvPr/>
        </p:nvGrpSpPr>
        <p:grpSpPr>
          <a:xfrm>
            <a:off x="9453067" y="5345092"/>
            <a:ext cx="2012254" cy="1080741"/>
            <a:chOff x="8993244" y="5582395"/>
            <a:chExt cx="1507849" cy="807976"/>
          </a:xfrm>
        </p:grpSpPr>
        <p:sp>
          <p:nvSpPr>
            <p:cNvPr id="377" name="Rounded Rectangle 376"/>
            <p:cNvSpPr/>
            <p:nvPr/>
          </p:nvSpPr>
          <p:spPr>
            <a:xfrm>
              <a:off x="9545575" y="5666764"/>
              <a:ext cx="955518" cy="723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8" name="Rounded Rectangle 377"/>
            <p:cNvSpPr/>
            <p:nvPr/>
          </p:nvSpPr>
          <p:spPr>
            <a:xfrm>
              <a:off x="8993244" y="5974000"/>
              <a:ext cx="535448" cy="3966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9" name="Rounded Rectangle 378"/>
            <p:cNvSpPr/>
            <p:nvPr/>
          </p:nvSpPr>
          <p:spPr>
            <a:xfrm>
              <a:off x="9025952" y="5682426"/>
              <a:ext cx="466165" cy="29349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0" name="Rounded Rectangle 379"/>
            <p:cNvSpPr/>
            <p:nvPr/>
          </p:nvSpPr>
          <p:spPr>
            <a:xfrm>
              <a:off x="9614293" y="5672931"/>
              <a:ext cx="31147" cy="704248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1" name="Rounded Rectangle 380"/>
            <p:cNvSpPr/>
            <p:nvPr/>
          </p:nvSpPr>
          <p:spPr>
            <a:xfrm>
              <a:off x="9019554" y="6147421"/>
              <a:ext cx="488452" cy="207603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382" name="Picture 38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713025" y="5582395"/>
              <a:ext cx="196959" cy="743354"/>
            </a:xfrm>
            <a:prstGeom prst="rect">
              <a:avLst/>
            </a:prstGeom>
          </p:spPr>
        </p:pic>
        <p:pic>
          <p:nvPicPr>
            <p:cNvPr id="390" name="Picture 38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236656" y="5582395"/>
              <a:ext cx="196959" cy="743354"/>
            </a:xfrm>
            <a:prstGeom prst="rect">
              <a:avLst/>
            </a:prstGeom>
          </p:spPr>
        </p:pic>
        <p:pic>
          <p:nvPicPr>
            <p:cNvPr id="385" name="Picture 38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292959" y="5911031"/>
              <a:ext cx="86032" cy="332426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987063" y="5583606"/>
              <a:ext cx="196959" cy="743354"/>
            </a:xfrm>
            <a:prstGeom prst="rect">
              <a:avLst/>
            </a:prstGeom>
          </p:spPr>
        </p:pic>
        <p:pic>
          <p:nvPicPr>
            <p:cNvPr id="386" name="Picture 38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035988" y="5924043"/>
              <a:ext cx="86032" cy="332426"/>
            </a:xfrm>
            <a:prstGeom prst="rect">
              <a:avLst/>
            </a:prstGeom>
          </p:spPr>
        </p:pic>
        <p:pic>
          <p:nvPicPr>
            <p:cNvPr id="387" name="Picture 38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9768489" y="5924042"/>
              <a:ext cx="86032" cy="332426"/>
            </a:xfrm>
            <a:prstGeom prst="rect">
              <a:avLst/>
            </a:prstGeom>
          </p:spPr>
        </p:pic>
      </p:grpSp>
      <p:sp>
        <p:nvSpPr>
          <p:cNvPr id="388" name="TextBox 387"/>
          <p:cNvSpPr txBox="1"/>
          <p:nvPr/>
        </p:nvSpPr>
        <p:spPr>
          <a:xfrm>
            <a:off x="9469778" y="6405282"/>
            <a:ext cx="198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Exome sequencing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65220" y="193644"/>
            <a:ext cx="2629892" cy="1461968"/>
            <a:chOff x="4765220" y="193644"/>
            <a:chExt cx="2629892" cy="1461968"/>
          </a:xfrm>
        </p:grpSpPr>
        <p:grpSp>
          <p:nvGrpSpPr>
            <p:cNvPr id="98" name="Group 97"/>
            <p:cNvGrpSpPr/>
            <p:nvPr/>
          </p:nvGrpSpPr>
          <p:grpSpPr>
            <a:xfrm>
              <a:off x="5162902" y="229308"/>
              <a:ext cx="750929" cy="657765"/>
              <a:chOff x="2628574" y="3157534"/>
              <a:chExt cx="750929" cy="657765"/>
            </a:xfrm>
          </p:grpSpPr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8" name="TextBox 12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176191" y="931020"/>
              <a:ext cx="750929" cy="657765"/>
              <a:chOff x="2628574" y="3157534"/>
              <a:chExt cx="750929" cy="657765"/>
            </a:xfrm>
          </p:grpSpPr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6" name="TextBox 125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4792630" y="229308"/>
              <a:ext cx="750929" cy="657765"/>
              <a:chOff x="2628574" y="3157534"/>
              <a:chExt cx="750929" cy="657765"/>
            </a:xfrm>
          </p:grpSpPr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4" name="TextBox 123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805919" y="931020"/>
              <a:ext cx="750929" cy="657765"/>
              <a:chOff x="2628574" y="3157534"/>
              <a:chExt cx="750929" cy="657765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2" name="TextBox 121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5964180" y="230673"/>
              <a:ext cx="750929" cy="657765"/>
              <a:chOff x="2628574" y="3157534"/>
              <a:chExt cx="750929" cy="657765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0" name="TextBox 11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5977469" y="932385"/>
              <a:ext cx="750929" cy="657765"/>
              <a:chOff x="2628574" y="3157534"/>
              <a:chExt cx="750929" cy="65776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8" name="TextBox 11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5561635" y="230673"/>
              <a:ext cx="750929" cy="657765"/>
              <a:chOff x="2628574" y="3157534"/>
              <a:chExt cx="750929" cy="657765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574924" y="932385"/>
              <a:ext cx="750929" cy="657765"/>
              <a:chOff x="2628574" y="3157534"/>
              <a:chExt cx="750929" cy="657765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" name="TextBox 10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>
              <a:off x="4765220" y="193644"/>
              <a:ext cx="2585604" cy="146196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6337542" y="1033716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Exposed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oysters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329073" y="325999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oysters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7" name="TextBox 396"/>
          <p:cNvSpPr txBox="1"/>
          <p:nvPr/>
        </p:nvSpPr>
        <p:spPr>
          <a:xfrm>
            <a:off x="7164702" y="4558840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Biotin</a:t>
            </a:r>
          </a:p>
        </p:txBody>
      </p:sp>
      <p:cxnSp>
        <p:nvCxnSpPr>
          <p:cNvPr id="398" name="Straight Arrow Connector 397"/>
          <p:cNvCxnSpPr/>
          <p:nvPr/>
        </p:nvCxnSpPr>
        <p:spPr>
          <a:xfrm flipH="1" flipV="1">
            <a:off x="7975077" y="4769967"/>
            <a:ext cx="466848" cy="1078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/>
          <p:cNvSpPr txBox="1"/>
          <p:nvPr/>
        </p:nvSpPr>
        <p:spPr>
          <a:xfrm>
            <a:off x="6810428" y="392563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Probe</a:t>
            </a:r>
          </a:p>
        </p:txBody>
      </p:sp>
      <p:cxnSp>
        <p:nvCxnSpPr>
          <p:cNvPr id="400" name="Straight Arrow Connector 399"/>
          <p:cNvCxnSpPr/>
          <p:nvPr/>
        </p:nvCxnSpPr>
        <p:spPr>
          <a:xfrm>
            <a:off x="6708834" y="3738771"/>
            <a:ext cx="420259" cy="50287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Box 402"/>
          <p:cNvSpPr txBox="1"/>
          <p:nvPr/>
        </p:nvSpPr>
        <p:spPr>
          <a:xfrm>
            <a:off x="5747449" y="4965754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404" name="Straight Arrow Connector 403"/>
          <p:cNvCxnSpPr/>
          <p:nvPr/>
        </p:nvCxnSpPr>
        <p:spPr>
          <a:xfrm>
            <a:off x="5861302" y="4627244"/>
            <a:ext cx="260075" cy="35309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H="1">
            <a:off x="6121525" y="4621689"/>
            <a:ext cx="209077" cy="3434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/>
          <p:cNvSpPr txBox="1"/>
          <p:nvPr/>
        </p:nvSpPr>
        <p:spPr>
          <a:xfrm>
            <a:off x="3762032" y="2924531"/>
            <a:ext cx="11525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Non-target loci does not hybridize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6317" y="68245"/>
            <a:ext cx="3040000" cy="1087381"/>
            <a:chOff x="46317" y="68245"/>
            <a:chExt cx="3040000" cy="1087381"/>
          </a:xfrm>
        </p:grpSpPr>
        <p:sp>
          <p:nvSpPr>
            <p:cNvPr id="305" name="Rectangle 304"/>
            <p:cNvSpPr/>
            <p:nvPr/>
          </p:nvSpPr>
          <p:spPr>
            <a:xfrm>
              <a:off x="46317" y="768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96181" y="920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6722" y="68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206586" y="220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335155" y="411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485019" y="563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645691" y="912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795555" y="1064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3286" y="2035994"/>
            <a:ext cx="2625677" cy="1457014"/>
            <a:chOff x="93286" y="2035994"/>
            <a:chExt cx="2625677" cy="1457014"/>
          </a:xfrm>
        </p:grpSpPr>
        <p:grpSp>
          <p:nvGrpSpPr>
            <p:cNvPr id="12" name="Group 11"/>
            <p:cNvGrpSpPr/>
            <p:nvPr/>
          </p:nvGrpSpPr>
          <p:grpSpPr>
            <a:xfrm>
              <a:off x="1036748" y="3227832"/>
              <a:ext cx="1682215" cy="265176"/>
              <a:chOff x="1036748" y="3227832"/>
              <a:chExt cx="1682215" cy="26517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280" name="Rectangle 279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ounded Rectangle 280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ounded Rectangle 281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ounded Rectangle 283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ounded Rectangle 284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9" name="Group 338"/>
            <p:cNvGrpSpPr/>
            <p:nvPr/>
          </p:nvGrpSpPr>
          <p:grpSpPr>
            <a:xfrm>
              <a:off x="93286" y="2825432"/>
              <a:ext cx="1682215" cy="265176"/>
              <a:chOff x="1036748" y="3227832"/>
              <a:chExt cx="1682215" cy="265176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ounded Rectangle 34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ounded Rectangle 346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ounded Rectangle 342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ounded Rectangle 343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711134" y="2418074"/>
              <a:ext cx="1682215" cy="265176"/>
              <a:chOff x="1036748" y="3227832"/>
              <a:chExt cx="1682215" cy="265176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54" name="Rectangle 353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ounded Rectangle 354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ounded Rectangle 355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ounded Rectangle 351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ounded Rectangle 352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93286" y="2035994"/>
              <a:ext cx="1682215" cy="265176"/>
              <a:chOff x="1036748" y="3227832"/>
              <a:chExt cx="1682215" cy="265176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ounded Rectangle 37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ounded Rectangle 382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63" name="Rectangle 36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ounded Rectangle 364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ounded Rectangle 365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5158032" y="6031041"/>
            <a:ext cx="1908351" cy="265176"/>
            <a:chOff x="5158032" y="6031041"/>
            <a:chExt cx="1908351" cy="265176"/>
          </a:xfrm>
        </p:grpSpPr>
        <p:grpSp>
          <p:nvGrpSpPr>
            <p:cNvPr id="401" name="Group 400"/>
            <p:cNvGrpSpPr/>
            <p:nvPr/>
          </p:nvGrpSpPr>
          <p:grpSpPr>
            <a:xfrm>
              <a:off x="5158032" y="6031041"/>
              <a:ext cx="1682215" cy="91440"/>
              <a:chOff x="1036748" y="3227832"/>
              <a:chExt cx="1682215" cy="91440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ounded Rectangle 409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5384168" y="6204777"/>
              <a:ext cx="1682215" cy="91440"/>
              <a:chOff x="1036748" y="3401568"/>
              <a:chExt cx="1682215" cy="91440"/>
            </a:xfrm>
          </p:grpSpPr>
          <p:sp>
            <p:nvSpPr>
              <p:cNvPr id="406" name="Rectangle 405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Plaque 67"/>
          <p:cNvSpPr/>
          <p:nvPr/>
        </p:nvSpPr>
        <p:spPr>
          <a:xfrm>
            <a:off x="851680" y="5204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7" name="Plaque 306"/>
          <p:cNvSpPr/>
          <p:nvPr/>
        </p:nvSpPr>
        <p:spPr>
          <a:xfrm>
            <a:off x="2329816" y="6182779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8" name="Plaque 307"/>
          <p:cNvSpPr/>
          <p:nvPr/>
        </p:nvSpPr>
        <p:spPr>
          <a:xfrm>
            <a:off x="2327396" y="5199155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1" name="Plaque 330"/>
          <p:cNvSpPr/>
          <p:nvPr/>
        </p:nvSpPr>
        <p:spPr>
          <a:xfrm>
            <a:off x="854092" y="6187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450401" y="315459"/>
            <a:ext cx="2389672" cy="598188"/>
            <a:chOff x="9450401" y="315459"/>
            <a:chExt cx="2389672" cy="598188"/>
          </a:xfrm>
        </p:grpSpPr>
        <p:sp>
          <p:nvSpPr>
            <p:cNvPr id="447" name="Rectangle 446"/>
            <p:cNvSpPr/>
            <p:nvPr/>
          </p:nvSpPr>
          <p:spPr>
            <a:xfrm>
              <a:off x="9450401" y="6542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533991" y="3154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811322" y="476651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693677" y="822207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3076" y="1911096"/>
            <a:ext cx="3418754" cy="1242435"/>
            <a:chOff x="8523076" y="1911096"/>
            <a:chExt cx="3418754" cy="1242435"/>
          </a:xfrm>
        </p:grpSpPr>
        <p:grpSp>
          <p:nvGrpSpPr>
            <p:cNvPr id="15" name="Group 14"/>
            <p:cNvGrpSpPr/>
            <p:nvPr/>
          </p:nvGrpSpPr>
          <p:grpSpPr>
            <a:xfrm>
              <a:off x="8620436" y="1911096"/>
              <a:ext cx="1569728" cy="250245"/>
              <a:chOff x="8620436" y="1911096"/>
              <a:chExt cx="1569728" cy="25024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ounded Rectangle 44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ounded Rectangle 44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Group 452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ounded Rectangle 45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ounded Rectangle 45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7" name="Group 456"/>
            <p:cNvGrpSpPr/>
            <p:nvPr/>
          </p:nvGrpSpPr>
          <p:grpSpPr>
            <a:xfrm>
              <a:off x="8523076" y="2460147"/>
              <a:ext cx="1569728" cy="250245"/>
              <a:chOff x="8620436" y="1911096"/>
              <a:chExt cx="1569728" cy="250245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ounded Rectangle 46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ounded Rectangle 46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0" name="Rectangle 459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ounded Rectangle 460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ounded Rectangle 461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Group 465"/>
            <p:cNvGrpSpPr/>
            <p:nvPr/>
          </p:nvGrpSpPr>
          <p:grpSpPr>
            <a:xfrm>
              <a:off x="10372102" y="2388434"/>
              <a:ext cx="1569728" cy="250245"/>
              <a:chOff x="8620436" y="1911096"/>
              <a:chExt cx="1569728" cy="250245"/>
            </a:xfrm>
          </p:grpSpPr>
          <p:grpSp>
            <p:nvGrpSpPr>
              <p:cNvPr id="467" name="Group 466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72" name="Rectangle 471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ounded Rectangle 47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8" name="Group 467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9" name="Rectangle 468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ounded Rectangle 469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ounded Rectangle 470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7" name="Group 476"/>
            <p:cNvGrpSpPr/>
            <p:nvPr/>
          </p:nvGrpSpPr>
          <p:grpSpPr>
            <a:xfrm>
              <a:off x="9545697" y="2903286"/>
              <a:ext cx="1569728" cy="250245"/>
              <a:chOff x="8620436" y="1911096"/>
              <a:chExt cx="1569728" cy="250245"/>
            </a:xfrm>
          </p:grpSpPr>
          <p:grpSp>
            <p:nvGrpSpPr>
              <p:cNvPr id="478" name="Group 47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9" name="Group 47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ounded Rectangle 481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6" name="Group 25"/>
          <p:cNvGrpSpPr/>
          <p:nvPr/>
        </p:nvGrpSpPr>
        <p:grpSpPr>
          <a:xfrm>
            <a:off x="8443659" y="4517864"/>
            <a:ext cx="1118049" cy="552844"/>
            <a:chOff x="8443659" y="4517864"/>
            <a:chExt cx="1118049" cy="552844"/>
          </a:xfrm>
        </p:grpSpPr>
        <p:grpSp>
          <p:nvGrpSpPr>
            <p:cNvPr id="17" name="Group 16"/>
            <p:cNvGrpSpPr/>
            <p:nvPr/>
          </p:nvGrpSpPr>
          <p:grpSpPr>
            <a:xfrm>
              <a:off x="8648213" y="4517864"/>
              <a:ext cx="913495" cy="193034"/>
              <a:chOff x="8644863" y="4511165"/>
              <a:chExt cx="913495" cy="193034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8443659" y="4877674"/>
              <a:ext cx="913495" cy="193034"/>
              <a:chOff x="8644863" y="4511165"/>
              <a:chExt cx="913495" cy="193034"/>
            </a:xfrm>
          </p:grpSpPr>
          <p:sp>
            <p:nvSpPr>
              <p:cNvPr id="489" name="Rectangle 488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Oval 490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Oval 491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158643" y="2866466"/>
            <a:ext cx="1513557" cy="1696022"/>
            <a:chOff x="5158643" y="2866466"/>
            <a:chExt cx="1513557" cy="1696022"/>
          </a:xfrm>
        </p:grpSpPr>
        <p:grpSp>
          <p:nvGrpSpPr>
            <p:cNvPr id="426" name="Group 425"/>
            <p:cNvGrpSpPr/>
            <p:nvPr/>
          </p:nvGrpSpPr>
          <p:grpSpPr>
            <a:xfrm rot="5400000">
              <a:off x="4363255" y="3675661"/>
              <a:ext cx="1682215" cy="91440"/>
              <a:chOff x="1036748" y="3401568"/>
              <a:chExt cx="1682215" cy="91440"/>
            </a:xfrm>
          </p:grpSpPr>
          <p:sp>
            <p:nvSpPr>
              <p:cNvPr id="427" name="Rectangle 426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ounded Rectangle 427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ounded Rectangle 428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509828" y="2866466"/>
              <a:ext cx="1162372" cy="1682216"/>
              <a:chOff x="5509828" y="2866466"/>
              <a:chExt cx="1162372" cy="1682216"/>
            </a:xfrm>
          </p:grpSpPr>
          <p:grpSp>
            <p:nvGrpSpPr>
              <p:cNvPr id="434" name="Group 433"/>
              <p:cNvGrpSpPr/>
              <p:nvPr/>
            </p:nvGrpSpPr>
            <p:grpSpPr>
              <a:xfrm rot="16200000">
                <a:off x="4979343" y="3661854"/>
                <a:ext cx="1682215" cy="91440"/>
                <a:chOff x="1036748" y="3227832"/>
                <a:chExt cx="1682215" cy="91440"/>
              </a:xfrm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ounded Rectangle 439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ounded Rectangle 440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 rot="5400000">
                <a:off x="5534489" y="3661855"/>
                <a:ext cx="1682215" cy="91440"/>
                <a:chOff x="1036748" y="3401568"/>
                <a:chExt cx="1682215" cy="91440"/>
              </a:xfrm>
            </p:grpSpPr>
            <p:sp>
              <p:nvSpPr>
                <p:cNvPr id="436" name="Rectangle 435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ounded Rectangle 436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ounded Rectangle 437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 rot="5400000">
                <a:off x="6118935" y="3611058"/>
                <a:ext cx="913495" cy="193034"/>
                <a:chOff x="8644863" y="4511165"/>
                <a:chExt cx="913495" cy="193034"/>
              </a:xfrm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00" name="Group 499"/>
              <p:cNvGrpSpPr/>
              <p:nvPr/>
            </p:nvGrpSpPr>
            <p:grpSpPr>
              <a:xfrm rot="16200000">
                <a:off x="5149597" y="3599964"/>
                <a:ext cx="913495" cy="193034"/>
                <a:chOff x="8644863" y="4511165"/>
                <a:chExt cx="913495" cy="193034"/>
              </a:xfrm>
            </p:grpSpPr>
            <p:sp>
              <p:nvSpPr>
                <p:cNvPr id="501" name="Rectangle 500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06" name="Group 505"/>
          <p:cNvGrpSpPr/>
          <p:nvPr/>
        </p:nvGrpSpPr>
        <p:grpSpPr>
          <a:xfrm>
            <a:off x="1214722" y="5027791"/>
            <a:ext cx="1162372" cy="1682216"/>
            <a:chOff x="5509828" y="2866466"/>
            <a:chExt cx="1162372" cy="1682216"/>
          </a:xfrm>
        </p:grpSpPr>
        <p:grpSp>
          <p:nvGrpSpPr>
            <p:cNvPr id="507" name="Group 506"/>
            <p:cNvGrpSpPr/>
            <p:nvPr/>
          </p:nvGrpSpPr>
          <p:grpSpPr>
            <a:xfrm rot="16200000">
              <a:off x="4979343" y="3661854"/>
              <a:ext cx="1682215" cy="91440"/>
              <a:chOff x="1036748" y="3227832"/>
              <a:chExt cx="1682215" cy="91440"/>
            </a:xfrm>
          </p:grpSpPr>
          <p:sp>
            <p:nvSpPr>
              <p:cNvPr id="524" name="Rectangle 523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ounded Rectangle 524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ounded Rectangle 525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 rot="5400000">
              <a:off x="5534489" y="3661855"/>
              <a:ext cx="1682215" cy="91440"/>
              <a:chOff x="1036748" y="3401568"/>
              <a:chExt cx="1682215" cy="91440"/>
            </a:xfrm>
          </p:grpSpPr>
          <p:sp>
            <p:nvSpPr>
              <p:cNvPr id="521" name="Rectangle 520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ounded Rectangle 521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ounded Rectangle 522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 rot="5400000">
              <a:off x="6118935" y="3611058"/>
              <a:ext cx="913495" cy="193034"/>
              <a:chOff x="8644863" y="4511165"/>
              <a:chExt cx="913495" cy="193034"/>
            </a:xfrm>
          </p:grpSpPr>
          <p:sp>
            <p:nvSpPr>
              <p:cNvPr id="516" name="Rectangle 515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 rot="16200000">
              <a:off x="5149597" y="3599964"/>
              <a:ext cx="913495" cy="193034"/>
              <a:chOff x="8644863" y="4511165"/>
              <a:chExt cx="913495" cy="193034"/>
            </a:xfrm>
          </p:grpSpPr>
          <p:sp>
            <p:nvSpPr>
              <p:cNvPr id="511" name="Rectangle 510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Oval 512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Oval 514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759" y="3233686"/>
            <a:ext cx="2045178" cy="15406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114" y="3206234"/>
            <a:ext cx="1613200" cy="1211180"/>
          </a:xfrm>
          <a:prstGeom prst="rect">
            <a:avLst/>
          </a:prstGeom>
        </p:spPr>
      </p:pic>
      <p:sp>
        <p:nvSpPr>
          <p:cNvPr id="254" name="TextBox 253"/>
          <p:cNvSpPr txBox="1"/>
          <p:nvPr/>
        </p:nvSpPr>
        <p:spPr>
          <a:xfrm>
            <a:off x="7879250" y="4068702"/>
            <a:ext cx="10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Probes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568318" y="2377284"/>
            <a:ext cx="10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Genomic Library</a:t>
            </a:r>
          </a:p>
        </p:txBody>
      </p:sp>
    </p:spTree>
    <p:extLst>
      <p:ext uri="{BB962C8B-B14F-4D97-AF65-F5344CB8AC3E}">
        <p14:creationId xmlns:p14="http://schemas.microsoft.com/office/powerpoint/2010/main" val="396463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/>
      <p:bldP spid="148" grpId="0" animBg="1"/>
      <p:bldP spid="173" grpId="0" animBg="1"/>
      <p:bldP spid="61" grpId="0"/>
      <p:bldP spid="177" grpId="0"/>
      <p:bldP spid="181" grpId="0" animBg="1"/>
      <p:bldP spid="200" grpId="0" animBg="1"/>
      <p:bldP spid="201" grpId="0"/>
      <p:bldP spid="204" grpId="0" animBg="1"/>
      <p:bldP spid="222" grpId="0" animBg="1"/>
      <p:bldP spid="246" grpId="0" animBg="1"/>
      <p:bldP spid="310" grpId="0" animBg="1"/>
      <p:bldP spid="371" grpId="0" animBg="1"/>
      <p:bldP spid="373" grpId="0" animBg="1"/>
      <p:bldP spid="374" grpId="0"/>
      <p:bldP spid="388" grpId="0"/>
      <p:bldP spid="397" grpId="0"/>
      <p:bldP spid="399" grpId="0"/>
      <p:bldP spid="403" grpId="0"/>
      <p:bldP spid="480" grpId="0"/>
      <p:bldP spid="68" grpId="0" animBg="1"/>
      <p:bldP spid="307" grpId="0" animBg="1"/>
      <p:bldP spid="308" grpId="0" animBg="1"/>
      <p:bldP spid="331" grpId="0" animBg="1"/>
      <p:bldP spid="254" grpId="0"/>
      <p:bldP spid="2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replicate captures of 8 individuals</a:t>
            </a:r>
          </a:p>
          <a:p>
            <a:pPr lvl="1"/>
            <a:r>
              <a:rPr lang="en-US" dirty="0"/>
              <a:t>Original probes</a:t>
            </a:r>
          </a:p>
          <a:p>
            <a:pPr lvl="1"/>
            <a:r>
              <a:rPr lang="en-US" dirty="0"/>
              <a:t>Original probes plus 12 additional rounds of PCR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8477"/>
          <a:stretch/>
        </p:blipFill>
        <p:spPr>
          <a:xfrm>
            <a:off x="10995202" y="717780"/>
            <a:ext cx="1084735" cy="3150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4566" y="6313639"/>
            <a:ext cx="681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~48% of reads mapping to exons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111170" y="2447107"/>
          <a:ext cx="9306045" cy="375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3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BCF85-A005-884F-B987-F493B406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0"/>
          <a:stretch/>
        </p:blipFill>
        <p:spPr>
          <a:xfrm>
            <a:off x="563350" y="572742"/>
            <a:ext cx="10984528" cy="6492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AAD4E-23FA-E246-996A-4B95EAA40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0"/>
          <a:stretch/>
        </p:blipFill>
        <p:spPr>
          <a:xfrm>
            <a:off x="566928" y="576072"/>
            <a:ext cx="10984529" cy="6492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F1AA69-F88B-654C-8F86-C0C4E4CAD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60"/>
          <a:stretch/>
        </p:blipFill>
        <p:spPr>
          <a:xfrm>
            <a:off x="566927" y="576072"/>
            <a:ext cx="10984529" cy="6492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E4CA4-B431-6C47-9E62-7E4F71F4A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20"/>
          <a:stretch/>
        </p:blipFill>
        <p:spPr>
          <a:xfrm>
            <a:off x="-305019" y="584317"/>
            <a:ext cx="95493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5880810" y="1660801"/>
            <a:ext cx="4414092" cy="19815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5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BF630-E712-3446-879C-1D3EAE15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7" b="51326"/>
          <a:stretch/>
        </p:blipFill>
        <p:spPr>
          <a:xfrm>
            <a:off x="1212980" y="1325563"/>
            <a:ext cx="8444204" cy="44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18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13A62-027D-A74E-AF81-77B65CB7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104"/>
            <a:ext cx="10927972" cy="5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7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Efficiency?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83"/>
            <a:ext cx="10924089" cy="5852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7551"/>
          <a:stretch/>
        </p:blipFill>
        <p:spPr>
          <a:xfrm>
            <a:off x="10995202" y="717780"/>
            <a:ext cx="1084735" cy="38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capture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3" t="90475" r="35021" b="2712"/>
          <a:stretch/>
        </p:blipFill>
        <p:spPr>
          <a:xfrm>
            <a:off x="3336724" y="6270675"/>
            <a:ext cx="4426601" cy="559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5" y="714951"/>
            <a:ext cx="9527765" cy="57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9307"/>
          <a:stretch/>
        </p:blipFill>
        <p:spPr>
          <a:xfrm>
            <a:off x="10995202" y="717780"/>
            <a:ext cx="1084735" cy="43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15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503457" y="793555"/>
            <a:ext cx="3958142" cy="823912"/>
          </a:xfrm>
        </p:spPr>
        <p:txBody>
          <a:bodyPr lIns="0" tIns="0" rIns="0" bIns="0">
            <a:normAutofit/>
          </a:bodyPr>
          <a:lstStyle/>
          <a:p>
            <a:r>
              <a:rPr lang="en-US" sz="2200" dirty="0"/>
              <a:t>Genome/Transcriptome derived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6413072" y="793555"/>
            <a:ext cx="3521466" cy="823912"/>
          </a:xfrm>
        </p:spPr>
        <p:txBody>
          <a:bodyPr lIns="0" tIns="0" rIns="0" bIns="0"/>
          <a:lstStyle/>
          <a:p>
            <a:r>
              <a:rPr lang="en-US" sz="2200" dirty="0"/>
              <a:t>EecSeq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5090"/>
          <a:stretch/>
        </p:blipFill>
        <p:spPr>
          <a:xfrm>
            <a:off x="10995202" y="717780"/>
            <a:ext cx="1084735" cy="4581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" b="1"/>
          <a:stretch/>
        </p:blipFill>
        <p:spPr>
          <a:xfrm>
            <a:off x="503457" y="1625217"/>
            <a:ext cx="4349200" cy="43510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6237" y="6196601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Suren et al. 2016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3457" y="5753274"/>
            <a:ext cx="43492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           Log coverage depth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72" y="1702054"/>
            <a:ext cx="3542065" cy="41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11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0338"/>
          <a:stretch/>
        </p:blipFill>
        <p:spPr>
          <a:xfrm>
            <a:off x="10995202" y="717780"/>
            <a:ext cx="1084735" cy="4871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968" y="6028356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 et al. 2012</a:t>
            </a:r>
          </a:p>
        </p:txBody>
      </p:sp>
      <p:sp>
        <p:nvSpPr>
          <p:cNvPr id="16" name="Text Placeholder 13"/>
          <p:cNvSpPr txBox="1">
            <a:spLocks/>
          </p:cNvSpPr>
          <p:nvPr/>
        </p:nvSpPr>
        <p:spPr>
          <a:xfrm>
            <a:off x="208968" y="1574998"/>
            <a:ext cx="3958142" cy="3091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Transcriptome </a:t>
            </a:r>
            <a:r>
              <a:rPr lang="en-US" sz="2200" dirty="0"/>
              <a:t>derived</a:t>
            </a:r>
          </a:p>
        </p:txBody>
      </p:sp>
      <p:sp>
        <p:nvSpPr>
          <p:cNvPr id="17" name="Text Placeholder 15"/>
          <p:cNvSpPr txBox="1">
            <a:spLocks/>
          </p:cNvSpPr>
          <p:nvPr/>
        </p:nvSpPr>
        <p:spPr>
          <a:xfrm>
            <a:off x="6427689" y="1574998"/>
            <a:ext cx="3521466" cy="26239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EecSeq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4539"/>
          <a:stretch/>
        </p:blipFill>
        <p:spPr>
          <a:xfrm>
            <a:off x="232757" y="2860358"/>
            <a:ext cx="6045304" cy="309635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6340652" y="1830794"/>
          <a:ext cx="4654550" cy="4152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80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6360349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With genomic resources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Targeted capture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1"/>
            <a:endParaRPr lang="en-US" sz="2800" dirty="0"/>
          </a:p>
          <a:p>
            <a:pPr marL="914400" lvl="2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1" name="Content Placeholder 4" descr="G-nome-projec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" b="-184"/>
          <a:stretch/>
        </p:blipFill>
        <p:spPr>
          <a:xfrm>
            <a:off x="6618191" y="1234219"/>
            <a:ext cx="4038600" cy="5076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506"/>
          <a:stretch/>
        </p:blipFill>
        <p:spPr>
          <a:xfrm>
            <a:off x="10995202" y="717780"/>
            <a:ext cx="1084735" cy="1497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91" y="1532233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04" y="1532233"/>
            <a:ext cx="4572000" cy="457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</p:spTree>
    <p:extLst>
      <p:ext uri="{BB962C8B-B14F-4D97-AF65-F5344CB8AC3E}">
        <p14:creationId xmlns:p14="http://schemas.microsoft.com/office/powerpoint/2010/main" val="130576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EecSeq SNPs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319350" y="1653952"/>
          <a:ext cx="8128000" cy="431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909,792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i-FI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99,169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is-I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48X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8,837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80X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3,508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18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De novo </a:t>
            </a:r>
            <a:r>
              <a:rPr lang="en-US" dirty="0"/>
              <a:t>assembly?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77A785-FA84-2F47-A50B-7EB9217AE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108" y="921893"/>
            <a:ext cx="6941820" cy="5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27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1422720"/>
            <a:ext cx="10793506" cy="4928204"/>
          </a:xfrm>
        </p:spPr>
        <p:txBody>
          <a:bodyPr>
            <a:normAutofit/>
          </a:bodyPr>
          <a:lstStyle/>
          <a:p>
            <a:r>
              <a:rPr lang="en-US" sz="3200" dirty="0"/>
              <a:t>Expressed exome capture sequencing (EecSeq):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Targets expressed exons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Delivers consistent and efficient exome enrichment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Is comparable to traditional methods of exome capture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Generates thousands of exome SNPs cost effectively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10995202" y="717780"/>
            <a:ext cx="1084735" cy="53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55038-3A86-4043-A324-83471BD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67" y="894546"/>
            <a:ext cx="8423048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4F7DD-B140-434F-931D-F3A9ED24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18" y="942791"/>
            <a:ext cx="6940648" cy="55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- how low should we go?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7AACD-6DBC-164C-9CF6-9070339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967382"/>
            <a:ext cx="9096067" cy="54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9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 for RNA???????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7AFDB-7B2E-DE4B-8155-94FC47CE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6" y="853593"/>
            <a:ext cx="4216567" cy="5744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EFFE2C-4B84-CB4B-BDE5-C1EF3368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8" y="1066799"/>
            <a:ext cx="4343412" cy="53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8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A024B-A25E-3D45-BC3D-4E5F71D82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587" y="1477107"/>
            <a:ext cx="6301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For this, I am stealing slides from Anders </a:t>
            </a:r>
            <a:r>
              <a:rPr lang="en-US" dirty="0" err="1"/>
              <a:t>Albrechtsen</a:t>
            </a:r>
            <a:r>
              <a:rPr lang="en-US" dirty="0"/>
              <a:t>, one of the authors of ANGSD and expert in this topic</a:t>
            </a:r>
          </a:p>
          <a:p>
            <a:endParaRPr lang="en-US" dirty="0"/>
          </a:p>
          <a:p>
            <a:r>
              <a:rPr lang="en-US" dirty="0"/>
              <a:t>His website can be found: (http://</a:t>
            </a:r>
            <a:r>
              <a:rPr lang="en-US" dirty="0" err="1"/>
              <a:t>www.popgen.dk</a:t>
            </a:r>
            <a:r>
              <a:rPr lang="en-US" dirty="0"/>
              <a:t>/</a:t>
            </a:r>
            <a:r>
              <a:rPr lang="en-US" dirty="0" err="1"/>
              <a:t>groupWiki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Anders_Albrechtsen</a:t>
            </a:r>
            <a:r>
              <a:rPr lang="en-US" dirty="0"/>
              <a:t>)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Coverage Whole Genome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7DF7F-BE6A-DF41-BFE0-A68F2889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33" y="1477107"/>
            <a:ext cx="3275861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D2918D-210A-6745-B974-034325A4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10" y="1325563"/>
            <a:ext cx="5401123" cy="4991762"/>
          </a:xfrm>
          <a:prstGeom prst="rect">
            <a:avLst/>
          </a:prstGeom>
        </p:spPr>
      </p:pic>
      <p:sp>
        <p:nvSpPr>
          <p:cNvPr id="13" name="Content Placeholder 16">
            <a:extLst>
              <a:ext uri="{FF2B5EF4-FFF2-40B4-BE49-F238E27FC236}">
                <a16:creationId xmlns:a16="http://schemas.microsoft.com/office/drawing/2014/main" id="{3D4E4714-1366-0E4F-A6BF-96E9B08B17F5}"/>
              </a:ext>
            </a:extLst>
          </p:cNvPr>
          <p:cNvSpPr txBox="1">
            <a:spLocks/>
          </p:cNvSpPr>
          <p:nvPr/>
        </p:nvSpPr>
        <p:spPr>
          <a:xfrm>
            <a:off x="22116" y="1206918"/>
            <a:ext cx="4516997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4" name="Content Placeholder 16">
            <a:extLst>
              <a:ext uri="{FF2B5EF4-FFF2-40B4-BE49-F238E27FC236}">
                <a16:creationId xmlns:a16="http://schemas.microsoft.com/office/drawing/2014/main" id="{42BBABE8-5663-284E-806A-1CEBCE24C79F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518553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All targeted capture involves first making a shotgun </a:t>
            </a:r>
            <a:r>
              <a:rPr lang="en-US" sz="2800" dirty="0" err="1"/>
              <a:t>gDNA</a:t>
            </a:r>
            <a:r>
              <a:rPr lang="en-US" sz="2800" dirty="0"/>
              <a:t> library</a:t>
            </a:r>
          </a:p>
          <a:p>
            <a:endParaRPr lang="en-US" dirty="0"/>
          </a:p>
          <a:p>
            <a:r>
              <a:rPr lang="en-US" sz="2800" dirty="0"/>
              <a:t>Reduced representation comes from hybridization to targeted probes</a:t>
            </a:r>
          </a:p>
          <a:p>
            <a:pPr lvl="1"/>
            <a:r>
              <a:rPr lang="en-US" dirty="0"/>
              <a:t>Does NOT rely on enzymatic treatment</a:t>
            </a:r>
          </a:p>
          <a:p>
            <a:pPr lvl="1"/>
            <a:endParaRPr lang="en-US" dirty="0"/>
          </a:p>
          <a:p>
            <a:r>
              <a:rPr lang="en-US" dirty="0"/>
              <a:t>The number of probes is known and can be fully customized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964E1-9415-6448-A84B-031A43617FD1}"/>
              </a:ext>
            </a:extLst>
          </p:cNvPr>
          <p:cNvSpPr txBox="1"/>
          <p:nvPr/>
        </p:nvSpPr>
        <p:spPr>
          <a:xfrm>
            <a:off x="8785795" y="6317325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59CAE-F17B-B548-B210-E1D2F834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75" y="1176186"/>
            <a:ext cx="8387030" cy="51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2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6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8EAF1-C090-084A-9B95-39599721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77" y="1111423"/>
            <a:ext cx="8201925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ABEBE-DA62-6540-9BB7-EEC1BE4F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6" y="1023361"/>
            <a:ext cx="8191983" cy="5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6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59FF5-E07D-8C4F-8153-915BD557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29" y="984738"/>
            <a:ext cx="911936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2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F62B8-F585-4546-830F-1044C46D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57" y="1090245"/>
            <a:ext cx="8333775" cy="50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9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20D3E-244E-B747-9739-9068616C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04" y="956766"/>
            <a:ext cx="8405111" cy="55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05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1683A-8FF2-1242-97DB-E7CFD086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43" y="868144"/>
            <a:ext cx="8637741" cy="5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82F64-BF71-4C4A-8090-294B4D77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68" y="961293"/>
            <a:ext cx="8064157" cy="57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5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BDE6D-FB4C-AD47-B787-226A465E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28" y="979749"/>
            <a:ext cx="8639988" cy="55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FA8CA-BDA2-0C44-9031-666C1764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91" y="762690"/>
            <a:ext cx="6090855" cy="5756642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43594DF2-5856-AE4F-A7FD-DBF94CE88296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431439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Customization allows for a variety of applications</a:t>
            </a:r>
          </a:p>
          <a:p>
            <a:pPr lvl="1"/>
            <a:r>
              <a:rPr lang="en-US" dirty="0"/>
              <a:t>Dependent on research question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Involves both the number of targets and the number of probes per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7FC8E-325E-634F-8A0C-0C5EE0F08D22}"/>
              </a:ext>
            </a:extLst>
          </p:cNvPr>
          <p:cNvSpPr txBox="1"/>
          <p:nvPr/>
        </p:nvSpPr>
        <p:spPr>
          <a:xfrm>
            <a:off x="8781308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079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94733-451B-C549-98D0-DF281D02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81" y="868809"/>
            <a:ext cx="8004908" cy="56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79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7530-026F-2145-8799-930ADE73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05" y="1101894"/>
            <a:ext cx="9753600" cy="50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9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B922F-9261-0E4B-89DA-48368ECB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43" y="1134869"/>
            <a:ext cx="6930407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465EF-DDCB-8A49-B7CE-F28A6614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9"/>
          <a:stretch/>
        </p:blipFill>
        <p:spPr>
          <a:xfrm>
            <a:off x="58270" y="1498285"/>
            <a:ext cx="5060029" cy="4548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C84D8-04AE-0F4A-9E8D-5388B0085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" r="5738"/>
          <a:stretch/>
        </p:blipFill>
        <p:spPr>
          <a:xfrm>
            <a:off x="5191578" y="1792496"/>
            <a:ext cx="5725859" cy="3960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7264E-BF49-AC4D-808B-A166C561A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" y="2343949"/>
            <a:ext cx="574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9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0AC42-1230-3245-81BD-EAA276AB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31" y="1175900"/>
            <a:ext cx="89246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0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40" y="1163657"/>
            <a:ext cx="8815754" cy="49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6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1" t="21730" r="21449" b="2276"/>
          <a:stretch/>
        </p:blipFill>
        <p:spPr>
          <a:xfrm>
            <a:off x="5761241" y="2387610"/>
            <a:ext cx="4938948" cy="3659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4645E-03EB-DF4A-8080-18364750A9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9" t="21786" r="7302"/>
          <a:stretch/>
        </p:blipFill>
        <p:spPr>
          <a:xfrm>
            <a:off x="58270" y="2489219"/>
            <a:ext cx="4654407" cy="3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9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effectLst/>
              </a:rPr>
              <a:t>Exercises</a:t>
            </a:r>
          </a:p>
          <a:p>
            <a:pPr lvl="1"/>
            <a:r>
              <a:rPr lang="en-US" sz="3200" dirty="0"/>
              <a:t>Explore some exome capture data</a:t>
            </a:r>
          </a:p>
          <a:p>
            <a:pPr lvl="2"/>
            <a:r>
              <a:rPr lang="en-US" sz="2800" dirty="0"/>
              <a:t>EecSeq</a:t>
            </a:r>
          </a:p>
          <a:p>
            <a:pPr marL="914400" lvl="2" indent="0">
              <a:buNone/>
            </a:pPr>
            <a:endParaRPr lang="en-US" sz="2800" dirty="0"/>
          </a:p>
          <a:p>
            <a:pPr marL="914400" lvl="2" indent="0">
              <a:buNone/>
            </a:pPr>
            <a:endParaRPr lang="en-US" sz="3200" dirty="0">
              <a:effectLst/>
            </a:endParaRPr>
          </a:p>
          <a:p>
            <a:pPr lvl="1"/>
            <a:r>
              <a:rPr lang="en-US" sz="3200" dirty="0"/>
              <a:t>PCA with low coverage whole genome sequencing</a:t>
            </a:r>
          </a:p>
          <a:p>
            <a:pPr lvl="2"/>
            <a:r>
              <a:rPr lang="en-US" sz="2800" dirty="0" err="1">
                <a:effectLst/>
              </a:rPr>
              <a:t>PCangsd</a:t>
            </a:r>
            <a:endParaRPr lang="en-US" sz="2800" dirty="0">
              <a:effectLst/>
            </a:endParaRPr>
          </a:p>
          <a:p>
            <a:pPr lvl="2"/>
            <a:r>
              <a:rPr lang="en-US" sz="2800" dirty="0"/>
              <a:t>On repository /Exercises/Week10/</a:t>
            </a:r>
            <a:r>
              <a:rPr lang="en-US" sz="2800" dirty="0" err="1"/>
              <a:t>lcWGS.PCA.md</a:t>
            </a:r>
            <a:endParaRPr lang="en-US" sz="2800" dirty="0">
              <a:effectLst/>
            </a:endParaRPr>
          </a:p>
          <a:p>
            <a:pPr marL="457200" lvl="1" indent="0">
              <a:buNone/>
            </a:pPr>
            <a:endParaRPr lang="en-US" sz="3200" dirty="0">
              <a:effectLst/>
            </a:endParaRPr>
          </a:p>
          <a:p>
            <a:pPr lvl="1"/>
            <a:endParaRPr lang="en-US" sz="3200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36BEB-2CFB-2944-8EA2-52019F17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51" y="776830"/>
            <a:ext cx="9322104" cy="5742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08D4B-79EB-A24C-BB11-63E0229C1812}"/>
              </a:ext>
            </a:extLst>
          </p:cNvPr>
          <p:cNvSpPr txBox="1"/>
          <p:nvPr/>
        </p:nvSpPr>
        <p:spPr>
          <a:xfrm>
            <a:off x="8261832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44318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F2F99-06C2-0649-9079-4D00F72F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41" y="2074669"/>
            <a:ext cx="10103827" cy="307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0DF239-DA76-914B-A48F-7CC35BD48CDD}"/>
              </a:ext>
            </a:extLst>
          </p:cNvPr>
          <p:cNvSpPr txBox="1"/>
          <p:nvPr/>
        </p:nvSpPr>
        <p:spPr>
          <a:xfrm>
            <a:off x="8484230" y="5166293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72898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E421D-6D98-C24C-B7D6-56F016F2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938187"/>
            <a:ext cx="5627077" cy="5750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90E2-79AA-BA46-B215-70DE33415917}"/>
              </a:ext>
            </a:extLst>
          </p:cNvPr>
          <p:cNvSpPr txBox="1"/>
          <p:nvPr/>
        </p:nvSpPr>
        <p:spPr>
          <a:xfrm>
            <a:off x="8217877" y="6410028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3467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CCFBC3-9202-234F-97BF-3592EE799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23" y="2003539"/>
            <a:ext cx="5824823" cy="4500460"/>
          </a:xfrm>
        </p:spPr>
        <p:txBody>
          <a:bodyPr/>
          <a:lstStyle/>
          <a:p>
            <a:r>
              <a:rPr lang="en-US" dirty="0"/>
              <a:t>UCEs</a:t>
            </a:r>
          </a:p>
          <a:p>
            <a:pPr lvl="1"/>
            <a:r>
              <a:rPr lang="en-US" dirty="0"/>
              <a:t>highly conserved regions of organismal genomes shared among evolutionary distant taxa</a:t>
            </a:r>
          </a:p>
          <a:p>
            <a:r>
              <a:rPr lang="en-US" dirty="0"/>
              <a:t>Uses-</a:t>
            </a:r>
          </a:p>
          <a:p>
            <a:pPr lvl="1"/>
            <a:r>
              <a:rPr lang="en-US" dirty="0"/>
              <a:t>data from UCEs and the DNA adjacent to UCE locations (flanking DNA), and that these data are useful for reconstructing the evolutionary history and population-level relationships of many organisms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F7087-96FB-2F4A-8E69-2D923979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67" y="772757"/>
            <a:ext cx="4241645" cy="605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C13428-700A-7D41-89D3-5567336607B0}"/>
              </a:ext>
            </a:extLst>
          </p:cNvPr>
          <p:cNvSpPr txBox="1"/>
          <p:nvPr/>
        </p:nvSpPr>
        <p:spPr>
          <a:xfrm>
            <a:off x="8252589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Faircloth et al. 2012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010E8-EF89-E846-8114-8BC6949CA8C2}"/>
              </a:ext>
            </a:extLst>
          </p:cNvPr>
          <p:cNvSpPr/>
          <p:nvPr/>
        </p:nvSpPr>
        <p:spPr>
          <a:xfrm>
            <a:off x="3276891" y="6503999"/>
            <a:ext cx="258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ultraconserved.org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F129-4053-1747-8767-953AB2D70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17" y="772757"/>
            <a:ext cx="4373429" cy="13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2895</TotalTime>
  <Words>905</Words>
  <Application>Microsoft Macintosh PowerPoint</Application>
  <PresentationFormat>Widescreen</PresentationFormat>
  <Paragraphs>249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Avenir Next Condensed Regular</vt:lpstr>
      <vt:lpstr>Calibri</vt:lpstr>
      <vt:lpstr>Calibri Light</vt:lpstr>
      <vt:lpstr>Office Theme</vt:lpstr>
      <vt:lpstr>Capture Methods, PoolSeq, and Low-Coverage Whole Genome Sequencing</vt:lpstr>
      <vt:lpstr>Outline</vt:lpstr>
      <vt:lpstr>Genome reduction options</vt:lpstr>
      <vt:lpstr>What is targeted capture?</vt:lpstr>
      <vt:lpstr>What is targeted capture?</vt:lpstr>
      <vt:lpstr>What is targeted capture?</vt:lpstr>
      <vt:lpstr>Why use targeted capture?</vt:lpstr>
      <vt:lpstr>Why use targeted capture?</vt:lpstr>
      <vt:lpstr>Ultra Conserved Elements</vt:lpstr>
      <vt:lpstr>Ultra Conserved Elements</vt:lpstr>
      <vt:lpstr>Ultra Conserved Elements</vt:lpstr>
      <vt:lpstr>RAD capture, Rapture, hyRAD, hyRAD-X</vt:lpstr>
      <vt:lpstr>RAD capture, Rapture, hyRAD, hyRAD-X</vt:lpstr>
      <vt:lpstr>Exome capture</vt:lpstr>
      <vt:lpstr>Exome capture</vt:lpstr>
      <vt:lpstr>Traditional exome capture</vt:lpstr>
      <vt:lpstr>Expressed exome capture sequencing</vt:lpstr>
      <vt:lpstr>EecSeq</vt:lpstr>
      <vt:lpstr>EecSeq: Proof of Concept</vt:lpstr>
      <vt:lpstr>PowerPoint Presentation</vt:lpstr>
      <vt:lpstr>Sequencing</vt:lpstr>
      <vt:lpstr>EecSeq targets expressed exons</vt:lpstr>
      <vt:lpstr>EecSeq targets expressed exons</vt:lpstr>
      <vt:lpstr>Edge Effects?</vt:lpstr>
      <vt:lpstr>Edge Effects?</vt:lpstr>
      <vt:lpstr>EecSeq Efficiency?</vt:lpstr>
      <vt:lpstr>EecSeq capture efficiency</vt:lpstr>
      <vt:lpstr>How does EecSeq compare?</vt:lpstr>
      <vt:lpstr>How does EecSeq Compare?</vt:lpstr>
      <vt:lpstr>EecSeq SNPs</vt:lpstr>
      <vt:lpstr>De novo assembly?</vt:lpstr>
      <vt:lpstr>Take home messages</vt:lpstr>
      <vt:lpstr>Population genomics without genome reduction</vt:lpstr>
      <vt:lpstr>Pooled Sequencing</vt:lpstr>
      <vt:lpstr>PoolSeq</vt:lpstr>
      <vt:lpstr>PoolSeq</vt:lpstr>
      <vt:lpstr>PoolSeq- how low should we go?</vt:lpstr>
      <vt:lpstr>PoolSeq for RNA???????</vt:lpstr>
      <vt:lpstr>Low Coverage Whole Genome Sequencing</vt:lpstr>
      <vt:lpstr>Population genomics with lcWGS</vt:lpstr>
      <vt:lpstr>Population genomics with lcWGS</vt:lpstr>
      <vt:lpstr>Population genomics with lcWGS</vt:lpstr>
      <vt:lpstr>Population genomics with lcWGS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230</cp:revision>
  <dcterms:created xsi:type="dcterms:W3CDTF">2016-02-28T10:56:32Z</dcterms:created>
  <dcterms:modified xsi:type="dcterms:W3CDTF">2019-04-10T14:42:40Z</dcterms:modified>
</cp:coreProperties>
</file>